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9" r:id="rId3"/>
    <p:sldId id="258" r:id="rId4"/>
    <p:sldId id="261" r:id="rId5"/>
    <p:sldId id="263" r:id="rId6"/>
    <p:sldId id="264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BBDD2-74EB-40A4-88D3-153F4823B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AA9AC6-B4D4-4B3F-AA6C-6DF572A19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106EBF-EFD9-4D1B-A18D-9CD99B1B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AAC8A1-91C6-424A-B488-5255F3A9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0D1FA9-3A12-4BA0-9048-86C9209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99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A8163-B953-466D-BAA4-67904C55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776F46-096A-4F63-9378-7197D1F46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BF70B5-8E09-451E-A443-D334496D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682DFC-0A64-40E8-A8A8-B9D23F5D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C7BF3C-A1D4-4B48-AE2C-207FAEB1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99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08AD89-E5A2-4AE4-9F47-A864C541D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040D7D-C5D4-4D8A-8D45-A22CAC1BF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8741F-33BC-45D4-858B-5EE6F146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3ED183-CFEB-4A58-87F8-5D708BB3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7254F2-41D3-4F25-B6B8-6E773D27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95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2F3BBCB-0D61-4A9C-9AA8-731F87377400}"/>
              </a:ext>
            </a:extLst>
          </p:cNvPr>
          <p:cNvSpPr/>
          <p:nvPr userDrawn="1"/>
        </p:nvSpPr>
        <p:spPr>
          <a:xfrm>
            <a:off x="0" y="6607831"/>
            <a:ext cx="12192000" cy="261928"/>
          </a:xfrm>
          <a:prstGeom prst="rect">
            <a:avLst/>
          </a:prstGeom>
          <a:solidFill>
            <a:srgbClr val="9835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B35CD-756A-42F1-85DC-F225AA25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defTabSz="685800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AAD5A7E-C209-4C68-AF06-05217E8A13FC}"/>
              </a:ext>
            </a:extLst>
          </p:cNvPr>
          <p:cNvSpPr/>
          <p:nvPr userDrawn="1"/>
        </p:nvSpPr>
        <p:spPr>
          <a:xfrm flipH="1">
            <a:off x="0" y="-137160"/>
            <a:ext cx="12192000" cy="112236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6000">
                <a:srgbClr val="00467F"/>
              </a:gs>
              <a:gs pos="77000">
                <a:schemeClr val="tx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5DDC26AE-E0C5-4235-9E60-FF411E318290}"/>
              </a:ext>
            </a:extLst>
          </p:cNvPr>
          <p:cNvSpPr txBox="1">
            <a:spLocks/>
          </p:cNvSpPr>
          <p:nvPr userDrawn="1"/>
        </p:nvSpPr>
        <p:spPr>
          <a:xfrm>
            <a:off x="0" y="65701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ED55F-E473-44CB-A5C0-616ABE58B584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4D47F8C-991D-423C-AF5E-CBFBD546F51C}"/>
              </a:ext>
            </a:extLst>
          </p:cNvPr>
          <p:cNvSpPr txBox="1">
            <a:spLocks/>
          </p:cNvSpPr>
          <p:nvPr userDrawn="1"/>
        </p:nvSpPr>
        <p:spPr>
          <a:xfrm>
            <a:off x="9864080" y="657325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91641-5185-4C36-9805-DA17E1E959E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O:\OE-20\03_Leben\06_Themen\ERA-Net\__NEURON\_NEURONIII\WP1_coordination\corporate design_2018\Logo_neuron_11-2018_RGB.jpg">
            <a:extLst>
              <a:ext uri="{FF2B5EF4-FFF2-40B4-BE49-F238E27FC236}">
                <a16:creationId xmlns:a16="http://schemas.microsoft.com/office/drawing/2014/main" id="{7EF464DC-40CD-4E25-88EB-3AAFFD02F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6636" y="6186224"/>
            <a:ext cx="1093891" cy="40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C3CF078-A5DB-49E5-AB45-4C0422BD8A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9" y="6293937"/>
            <a:ext cx="524329" cy="267665"/>
          </a:xfrm>
          <a:prstGeom prst="rect">
            <a:avLst/>
          </a:prstGeom>
        </p:spPr>
      </p:pic>
      <p:sp>
        <p:nvSpPr>
          <p:cNvPr id="17" name="Titelplatzhalter 1">
            <a:extLst>
              <a:ext uri="{FF2B5EF4-FFF2-40B4-BE49-F238E27FC236}">
                <a16:creationId xmlns:a16="http://schemas.microsoft.com/office/drawing/2014/main" id="{29DBD6B1-62EB-4FBD-BB36-FFA34763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-85148"/>
            <a:ext cx="11809144" cy="1297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Quicksand SemiBold"/>
              </a:defRPr>
            </a:lvl1pPr>
          </a:lstStyle>
          <a:p>
            <a:endParaRPr lang="de-DE" dirty="0"/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4E9A850D-4DB3-4A97-B726-8FDBF08C9BED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188536" y="1019781"/>
            <a:ext cx="11809144" cy="5157183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100">
                <a:solidFill>
                  <a:schemeClr val="tx2"/>
                </a:solidFill>
                <a:latin typeface="Quicksand"/>
              </a:defRPr>
            </a:lvl1pPr>
            <a:lvl2pPr>
              <a:defRPr sz="2100">
                <a:solidFill>
                  <a:schemeClr val="tx2"/>
                </a:solidFill>
              </a:defRPr>
            </a:lvl2pPr>
            <a:lvl3pPr>
              <a:defRPr sz="21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73086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502BCB60-6DCB-4F37-A8DD-86036126D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096" y="45164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467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D88122-A1AE-4338-AC5E-FC60C19B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49496" y="64758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DD9600-784E-4497-B184-F8256CE996A1}" type="datetimeFigureOut">
              <a:rPr lang="de-DE" smtClean="0"/>
              <a:pPr/>
              <a:t>07.08.2025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577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15C94-12E2-40C8-94F3-C79A836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334631-5F06-494E-A4F9-277DE59D3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0BEC0C-ABC1-4D8A-AA63-C1B5B14D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499453-E3BE-46AC-8054-4D09BF9B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6E7652-D889-4AA1-837D-004D2A12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83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969B-E7CF-49F2-9612-6C06B77A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48865E-652C-4794-8C10-37F42E38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6AF946-A58D-4744-918A-B1056567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E6D310-5C94-4037-BEF1-7751DF90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60C6EC-C656-4300-ADDF-F644835A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82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1F90C-8504-4C77-AC59-486CB741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4AAFF5-B0BF-438C-AB15-0CBD0FF9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4375CF-5F20-457A-9E14-407293097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781882-5340-4222-B8D3-3036B67E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8150D8-9B28-4E82-A177-B1F3E54A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61ED23-7C37-449C-A9AD-300BE3B8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71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C673D-2F69-4221-8667-2B704C35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521867-CC6B-4CF4-826E-F641DBAA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4BC583-E738-4DAF-8400-F30EBC168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428D91-4F61-4939-878C-E565E5263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B6CFB4-4E53-46CE-8772-E88651819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92AB262-A7BB-4F89-9A3A-6694A115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C64CAA-5D62-4557-8DED-295722F5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6980646-A9AB-48EE-876F-62C50278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55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897EE-EEFC-4AA0-8A1D-69E58343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163C84-D974-4150-B811-BAACC1EE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BB2364-7C3A-42F4-AA82-F8AD5F35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0F589-693C-45D2-84F9-44AA6629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09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00D268-5D46-4829-9CCC-F44D3FC2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52E6ED-2E3D-44C8-90B8-83375E54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695303-AFC2-4B72-A4B3-9CC5A8D5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2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A69C8-7A7D-47A3-BFD3-8C9905FB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ACA9F-F251-4426-BEF5-512E34A90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9A067E-5C64-43D4-BB2D-EE36A28C6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93833F-43AF-435F-B0A7-422049FD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959616-EF43-412F-98B7-5C3C5184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2CD6EF-5661-4640-BA76-5E79BF01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22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855E5-F192-4233-984D-F957C56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E77A09F-9084-4144-BC1E-9149305AA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D9E947-D401-4865-9FCE-703A2C8C0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3B4080-3E77-4FAF-A5E9-AD0740B7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5FF098-AE13-4EA5-8052-E36EB1DF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A538ED-CF2F-46A5-9293-CB919BB4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13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tiff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686D47-E7E7-4C22-B7C6-38797CD9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C2C3B8-849A-400A-9663-F73A89FC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83771D-25E4-4C10-AD15-24C14D0A4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4553F-1E0F-4B6C-90E5-82FF4F41ADDE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A6938B-7AFA-47D5-8A07-796DD8F70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D8595F-B837-4F29-AE54-E77524490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9980-C909-4DCA-B135-D66BEE743DD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75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49B328-590F-4FAC-BB62-C570BEA0196F}"/>
              </a:ext>
            </a:extLst>
          </p:cNvPr>
          <p:cNvSpPr txBox="1"/>
          <p:nvPr userDrawn="1"/>
        </p:nvSpPr>
        <p:spPr>
          <a:xfrm>
            <a:off x="3452885" y="2628673"/>
            <a:ext cx="539085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83525"/>
                </a:solidFill>
                <a:latin typeface="Quicksand SemiBold" pitchFamily="2" charset="0"/>
              </a:rPr>
              <a:t>ERA-NET</a:t>
            </a:r>
            <a:r>
              <a:rPr lang="en-US" sz="3000" b="1" dirty="0">
                <a:solidFill>
                  <a:srgbClr val="983525"/>
                </a:solidFill>
                <a:latin typeface="Quicksand SemiBold" pitchFamily="2" charset="0"/>
              </a:rPr>
              <a:t> </a:t>
            </a:r>
            <a:r>
              <a:rPr lang="en-US" sz="4000" b="1" dirty="0">
                <a:solidFill>
                  <a:srgbClr val="983525"/>
                </a:solidFill>
                <a:latin typeface="Quicksand SemiBold" pitchFamily="2" charset="0"/>
              </a:rPr>
              <a:t>NEURON</a:t>
            </a:r>
            <a:br>
              <a:rPr lang="en-US" sz="3000" b="1" dirty="0">
                <a:solidFill>
                  <a:srgbClr val="CC3300"/>
                </a:solidFill>
                <a:latin typeface="Quicksand SemiBold" pitchFamily="2" charset="0"/>
              </a:rPr>
            </a:br>
            <a:br>
              <a:rPr lang="en-US" sz="1350" dirty="0">
                <a:solidFill>
                  <a:schemeClr val="tx2">
                    <a:lumMod val="75000"/>
                  </a:schemeClr>
                </a:solidFill>
                <a:latin typeface="Quicksand SemiBold" pitchFamily="2" charset="0"/>
              </a:rPr>
            </a:br>
            <a:endParaRPr lang="de-DE" sz="1350" dirty="0"/>
          </a:p>
        </p:txBody>
      </p:sp>
      <p:pic>
        <p:nvPicPr>
          <p:cNvPr id="14" name="Picture 2" descr="O:\OE-20\03_Leben\06_Themen\ERA-Net\__NEURON\_NEURONIII\WP1_coordination\corporate design_2018\Logo_neuron_11-2018_RGB.jpg">
            <a:extLst>
              <a:ext uri="{FF2B5EF4-FFF2-40B4-BE49-F238E27FC236}">
                <a16:creationId xmlns:a16="http://schemas.microsoft.com/office/drawing/2014/main" id="{2EA8DE1D-56E6-47F0-A077-660FFB486F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557" y="5892555"/>
            <a:ext cx="1507395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BADE12E-3D6C-46AE-912F-1CF850A64752}"/>
              </a:ext>
            </a:extLst>
          </p:cNvPr>
          <p:cNvSpPr/>
          <p:nvPr userDrawn="1"/>
        </p:nvSpPr>
        <p:spPr>
          <a:xfrm>
            <a:off x="0" y="6448885"/>
            <a:ext cx="12192000" cy="409117"/>
          </a:xfrm>
          <a:prstGeom prst="rect">
            <a:avLst/>
          </a:prstGeom>
          <a:solidFill>
            <a:srgbClr val="9835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9C14453-2650-431D-A2D6-00D27D471348}"/>
              </a:ext>
            </a:extLst>
          </p:cNvPr>
          <p:cNvSpPr txBox="1"/>
          <p:nvPr userDrawn="1"/>
        </p:nvSpPr>
        <p:spPr>
          <a:xfrm>
            <a:off x="104756" y="6487352"/>
            <a:ext cx="259228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400" dirty="0">
                <a:latin typeface="Quicksand"/>
              </a:rPr>
              <a:t>www.neuron-eranet.eu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DB7F8C6-336B-4BCA-A75D-7B96A91494CF}"/>
              </a:ext>
            </a:extLst>
          </p:cNvPr>
          <p:cNvSpPr txBox="1"/>
          <p:nvPr userDrawn="1"/>
        </p:nvSpPr>
        <p:spPr>
          <a:xfrm>
            <a:off x="8586880" y="6443598"/>
            <a:ext cx="3456384" cy="3952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dirty="0">
                <a:latin typeface="Quicksand"/>
              </a:rPr>
              <a:t>Follow us on twitter: @</a:t>
            </a:r>
            <a:r>
              <a:rPr lang="en-US" sz="1400" dirty="0" err="1">
                <a:latin typeface="Quicksand"/>
              </a:rPr>
              <a:t>EraNeuron</a:t>
            </a:r>
            <a:endParaRPr lang="en-US" sz="1400" dirty="0">
              <a:latin typeface="Quicksand"/>
            </a:endParaRP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F38080CA-6229-4376-92A5-409793DBAE12}"/>
              </a:ext>
            </a:extLst>
          </p:cNvPr>
          <p:cNvSpPr txBox="1">
            <a:spLocks/>
          </p:cNvSpPr>
          <p:nvPr userDrawn="1"/>
        </p:nvSpPr>
        <p:spPr>
          <a:xfrm>
            <a:off x="4919784" y="650517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latin typeface="Quicksan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0BA01CC-7C0A-4A79-9B45-D8C385B766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6" y="5981069"/>
            <a:ext cx="704104" cy="38500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3965EC9-C394-489F-83A9-B5958740236C}"/>
              </a:ext>
            </a:extLst>
          </p:cNvPr>
          <p:cNvSpPr txBox="1"/>
          <p:nvPr userDrawn="1"/>
        </p:nvSpPr>
        <p:spPr>
          <a:xfrm>
            <a:off x="5184583" y="6482358"/>
            <a:ext cx="1856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DD9600-784E-4497-B184-F8256CE996A1}" type="datetimeFigureOut">
              <a:rPr lang="de-DE" sz="1400" smtClean="0">
                <a:solidFill>
                  <a:schemeClr val="bg1"/>
                </a:solidFill>
                <a:latin typeface="Quicksand"/>
              </a:rPr>
              <a:pPr algn="ctr"/>
              <a:t>07.08.2025</a:t>
            </a:fld>
            <a:endParaRPr lang="de-DE" sz="1400" dirty="0">
              <a:solidFill>
                <a:schemeClr val="bg1"/>
              </a:solidFill>
              <a:latin typeface="Quicksand"/>
            </a:endParaRPr>
          </a:p>
        </p:txBody>
      </p:sp>
      <p:sp>
        <p:nvSpPr>
          <p:cNvPr id="21" name="Textfeld 16">
            <a:extLst>
              <a:ext uri="{FF2B5EF4-FFF2-40B4-BE49-F238E27FC236}">
                <a16:creationId xmlns:a16="http://schemas.microsoft.com/office/drawing/2014/main" id="{96224D64-DA9C-41F7-9792-DDB088F2761F}"/>
              </a:ext>
            </a:extLst>
          </p:cNvPr>
          <p:cNvSpPr txBox="1"/>
          <p:nvPr userDrawn="1"/>
        </p:nvSpPr>
        <p:spPr>
          <a:xfrm>
            <a:off x="0" y="-5676"/>
            <a:ext cx="12192000" cy="20313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6000">
                <a:srgbClr val="00467F"/>
              </a:gs>
              <a:gs pos="77000">
                <a:schemeClr val="tx2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itchFamily="2" charset="0"/>
              </a:rPr>
              <a:t>NEURON Cofund2</a:t>
            </a:r>
          </a:p>
          <a:p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SemiBold" pitchFamily="2" charset="0"/>
              </a:rPr>
              <a:t>Together for brain research</a:t>
            </a:r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E0B52F15-FF16-4C66-AF02-22559C500D4D}"/>
              </a:ext>
            </a:extLst>
          </p:cNvPr>
          <p:cNvSpPr/>
          <p:nvPr userDrawn="1"/>
        </p:nvSpPr>
        <p:spPr>
          <a:xfrm rot="5400000">
            <a:off x="5522309" y="-32050"/>
            <a:ext cx="1332000" cy="1528767"/>
          </a:xfrm>
          <a:prstGeom prst="hexagon">
            <a:avLst/>
          </a:prstGeom>
          <a:blipFill dpi="0" rotWithShape="0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800"/>
          </a:p>
        </p:txBody>
      </p:sp>
      <p:sp>
        <p:nvSpPr>
          <p:cNvPr id="23" name="Sechseck 22">
            <a:extLst>
              <a:ext uri="{FF2B5EF4-FFF2-40B4-BE49-F238E27FC236}">
                <a16:creationId xmlns:a16="http://schemas.microsoft.com/office/drawing/2014/main" id="{5B6A901F-68FC-4E3C-B84B-FB19A4927789}"/>
              </a:ext>
            </a:extLst>
          </p:cNvPr>
          <p:cNvSpPr/>
          <p:nvPr userDrawn="1"/>
        </p:nvSpPr>
        <p:spPr>
          <a:xfrm rot="16200000">
            <a:off x="8946182" y="-26582"/>
            <a:ext cx="1323889" cy="1528767"/>
          </a:xfrm>
          <a:prstGeom prst="hexagon">
            <a:avLst/>
          </a:prstGeom>
          <a:blipFill dpi="0" rotWithShape="0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4000"/>
                      </a14:imgEffect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4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800"/>
          </a:p>
        </p:txBody>
      </p:sp>
      <p:sp>
        <p:nvSpPr>
          <p:cNvPr id="24" name="Sechseck 23">
            <a:extLst>
              <a:ext uri="{FF2B5EF4-FFF2-40B4-BE49-F238E27FC236}">
                <a16:creationId xmlns:a16="http://schemas.microsoft.com/office/drawing/2014/main" id="{CCE2ABC9-C21B-424B-8763-F1FE92AA66FF}"/>
              </a:ext>
            </a:extLst>
          </p:cNvPr>
          <p:cNvSpPr/>
          <p:nvPr userDrawn="1"/>
        </p:nvSpPr>
        <p:spPr>
          <a:xfrm rot="16200000">
            <a:off x="10640100" y="-26582"/>
            <a:ext cx="1323889" cy="1528767"/>
          </a:xfrm>
          <a:prstGeom prst="hexagon">
            <a:avLst/>
          </a:prstGeom>
          <a:blipFill dpi="0" rotWithShape="0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46000"/>
                      </a14:imgEffect>
                      <a14:imgEffect>
                        <a14:brightnessContrast bright="26000" contras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76" b="9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800"/>
          </a:p>
        </p:txBody>
      </p:sp>
      <p:sp>
        <p:nvSpPr>
          <p:cNvPr id="25" name="Sechseck 24">
            <a:extLst>
              <a:ext uri="{FF2B5EF4-FFF2-40B4-BE49-F238E27FC236}">
                <a16:creationId xmlns:a16="http://schemas.microsoft.com/office/drawing/2014/main" id="{8B11DD11-C240-428C-A024-029A1BEB5585}"/>
              </a:ext>
            </a:extLst>
          </p:cNvPr>
          <p:cNvSpPr/>
          <p:nvPr userDrawn="1"/>
        </p:nvSpPr>
        <p:spPr>
          <a:xfrm rot="16200000">
            <a:off x="7236274" y="-26582"/>
            <a:ext cx="1323889" cy="1528767"/>
          </a:xfrm>
          <a:prstGeom prst="hexagon">
            <a:avLst/>
          </a:prstGeom>
          <a:blipFill dpi="0" rotWithShape="0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"/>
                      </a14:imgEffect>
                      <a14:imgEffect>
                        <a14:brightnessContrast bright="4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8243" t="-18724" r="-18243" b="-178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800"/>
          </a:p>
        </p:txBody>
      </p:sp>
      <p:sp>
        <p:nvSpPr>
          <p:cNvPr id="26" name="Sechseck 25">
            <a:extLst>
              <a:ext uri="{FF2B5EF4-FFF2-40B4-BE49-F238E27FC236}">
                <a16:creationId xmlns:a16="http://schemas.microsoft.com/office/drawing/2014/main" id="{F8C3A12E-2EC5-4176-94FF-4DF62E96D20B}"/>
              </a:ext>
            </a:extLst>
          </p:cNvPr>
          <p:cNvSpPr/>
          <p:nvPr userDrawn="1"/>
        </p:nvSpPr>
        <p:spPr>
          <a:xfrm rot="16200000">
            <a:off x="9787773" y="1133643"/>
            <a:ext cx="1323889" cy="1528767"/>
          </a:xfrm>
          <a:prstGeom prst="hexagon">
            <a:avLst/>
          </a:prstGeom>
          <a:blipFill dpi="0" rotWithShape="0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F3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96639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C84624C-3317-45B5-8EE8-6C540939B4B0}"/>
              </a:ext>
            </a:extLst>
          </p:cNvPr>
          <p:cNvSpPr txBox="1"/>
          <p:nvPr/>
        </p:nvSpPr>
        <p:spPr>
          <a:xfrm>
            <a:off x="3482331" y="3310428"/>
            <a:ext cx="5644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JTC2023 Resilience and Vulnerability in Mental Health</a:t>
            </a:r>
            <a:endParaRPr lang="de-DE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5085BA1-F90D-C717-7BA2-08488370A1D0}"/>
              </a:ext>
            </a:extLst>
          </p:cNvPr>
          <p:cNvSpPr txBox="1">
            <a:spLocks/>
          </p:cNvSpPr>
          <p:nvPr/>
        </p:nvSpPr>
        <p:spPr>
          <a:xfrm>
            <a:off x="2209800" y="41342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Quicksand SemiBold"/>
                <a:ea typeface="+mj-ea"/>
                <a:cs typeface="+mj-cs"/>
              </a:defRPr>
            </a:lvl1pPr>
          </a:lstStyle>
          <a:p>
            <a:pPr algn="ctr"/>
            <a:r>
              <a:rPr lang="de-DE" sz="4400" dirty="0">
                <a:solidFill>
                  <a:schemeClr val="tx1"/>
                </a:solidFill>
              </a:rPr>
              <a:t>Project title</a:t>
            </a:r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EC3A4A36-9408-4C7F-AC13-74876541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2999" y="5737143"/>
            <a:ext cx="1941044" cy="7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CAE7B-BF24-6DA9-E50F-2718364F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-85148"/>
            <a:ext cx="8856858" cy="1297666"/>
          </a:xfrm>
        </p:spPr>
        <p:txBody>
          <a:bodyPr/>
          <a:lstStyle/>
          <a:p>
            <a:r>
              <a:rPr lang="en-GB" dirty="0"/>
              <a:t>Lay introduction</a:t>
            </a:r>
            <a:br>
              <a:rPr lang="en-GB" dirty="0"/>
            </a:br>
            <a:r>
              <a:rPr lang="en-GB" dirty="0"/>
              <a:t>Aims of the project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5BA0A-44AD-73A4-9E9B-96619A5CFDC9}"/>
              </a:ext>
            </a:extLst>
          </p:cNvPr>
          <p:cNvSpPr/>
          <p:nvPr/>
        </p:nvSpPr>
        <p:spPr>
          <a:xfrm>
            <a:off x="10159603" y="470578"/>
            <a:ext cx="17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Project </a:t>
            </a:r>
            <a:r>
              <a:rPr lang="de-DE" dirty="0" err="1">
                <a:solidFill>
                  <a:schemeClr val="bg1"/>
                </a:solidFill>
              </a:rPr>
              <a:t>Acronym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Grafik 12">
            <a:extLst>
              <a:ext uri="{FF2B5EF4-FFF2-40B4-BE49-F238E27FC236}">
                <a16:creationId xmlns:a16="http://schemas.microsoft.com/office/drawing/2014/main" id="{C177D501-12C4-40B2-9EDA-8751E107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7400" y="6077212"/>
            <a:ext cx="1238310" cy="4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1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963CDDC-C201-FA95-12BE-2749E660A785}"/>
              </a:ext>
            </a:extLst>
          </p:cNvPr>
          <p:cNvSpPr txBox="1">
            <a:spLocks/>
          </p:cNvSpPr>
          <p:nvPr/>
        </p:nvSpPr>
        <p:spPr>
          <a:xfrm>
            <a:off x="23731" y="-171400"/>
            <a:ext cx="8545397" cy="1297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Quicksand SemiBold"/>
                <a:ea typeface="+mj-ea"/>
                <a:cs typeface="+mj-cs"/>
              </a:defRPr>
            </a:lvl1pPr>
          </a:lstStyle>
          <a:p>
            <a:r>
              <a:rPr lang="en-GB" dirty="0"/>
              <a:t>Intro consortium</a:t>
            </a:r>
            <a:endParaRPr lang="de-DE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1176E551-8FD9-ACA8-E2F5-E083D95B31BA}"/>
              </a:ext>
            </a:extLst>
          </p:cNvPr>
          <p:cNvSpPr txBox="1">
            <a:spLocks/>
          </p:cNvSpPr>
          <p:nvPr/>
        </p:nvSpPr>
        <p:spPr>
          <a:xfrm>
            <a:off x="658419" y="1212949"/>
            <a:ext cx="3868340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Partners</a:t>
            </a:r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EEE0333-A70D-09A2-EB09-BE1AE19F088D}"/>
              </a:ext>
            </a:extLst>
          </p:cNvPr>
          <p:cNvSpPr txBox="1">
            <a:spLocks/>
          </p:cNvSpPr>
          <p:nvPr/>
        </p:nvSpPr>
        <p:spPr>
          <a:xfrm>
            <a:off x="7549357" y="1212949"/>
            <a:ext cx="5271293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Workpackages</a:t>
            </a:r>
            <a:r>
              <a:rPr lang="de-DE" dirty="0"/>
              <a:t> and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A0D01-4751-6D62-2845-49870F75B0E3}"/>
              </a:ext>
            </a:extLst>
          </p:cNvPr>
          <p:cNvSpPr/>
          <p:nvPr/>
        </p:nvSpPr>
        <p:spPr>
          <a:xfrm>
            <a:off x="10159603" y="470578"/>
            <a:ext cx="17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Project </a:t>
            </a:r>
            <a:r>
              <a:rPr lang="de-DE" dirty="0" err="1">
                <a:solidFill>
                  <a:schemeClr val="bg1"/>
                </a:solidFill>
              </a:rPr>
              <a:t>Acronym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Grafik 12">
            <a:extLst>
              <a:ext uri="{FF2B5EF4-FFF2-40B4-BE49-F238E27FC236}">
                <a16:creationId xmlns:a16="http://schemas.microsoft.com/office/drawing/2014/main" id="{BBA54A7B-3159-4E54-83E5-D7BEAC919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7400" y="6077212"/>
            <a:ext cx="1238310" cy="4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59B2FD1-0D6D-8493-F4D8-09E6DFD5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-85148"/>
            <a:ext cx="8856858" cy="1297666"/>
          </a:xfrm>
        </p:spPr>
        <p:txBody>
          <a:bodyPr/>
          <a:lstStyle/>
          <a:p>
            <a:r>
              <a:rPr lang="en-GB" dirty="0"/>
              <a:t>Project Progress in lay terms (1-3 slides)</a:t>
            </a:r>
            <a:br>
              <a:rPr lang="de-DE" dirty="0"/>
            </a:br>
            <a:endParaRPr lang="fr-FR" dirty="0"/>
          </a:p>
        </p:txBody>
      </p:sp>
      <p:sp>
        <p:nvSpPr>
          <p:cNvPr id="7" name="Espace réservé du texte vertical 2">
            <a:extLst>
              <a:ext uri="{FF2B5EF4-FFF2-40B4-BE49-F238E27FC236}">
                <a16:creationId xmlns:a16="http://schemas.microsoft.com/office/drawing/2014/main" id="{AD3254EA-4542-CA7C-4654-BE8A3FF934E1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141402" y="1019780"/>
            <a:ext cx="8856858" cy="5157183"/>
          </a:xfrm>
        </p:spPr>
        <p:txBody>
          <a:bodyPr/>
          <a:lstStyle/>
          <a:p>
            <a:r>
              <a:rPr lang="de-DE" sz="2400" dirty="0"/>
              <a:t>Status </a:t>
            </a:r>
            <a:r>
              <a:rPr lang="en-US" sz="2400" dirty="0"/>
              <a:t>of</a:t>
            </a:r>
            <a:r>
              <a:rPr lang="de-DE" sz="2400" dirty="0"/>
              <a:t> </a:t>
            </a:r>
            <a:r>
              <a:rPr lang="en-US" sz="2400" dirty="0"/>
              <a:t>planned</a:t>
            </a:r>
            <a:r>
              <a:rPr lang="de-DE" sz="2400" dirty="0"/>
              <a:t> </a:t>
            </a:r>
            <a:r>
              <a:rPr lang="en-US" sz="2400" dirty="0"/>
              <a:t>work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err="1"/>
              <a:t>work</a:t>
            </a:r>
            <a:r>
              <a:rPr lang="de-DE" sz="2000" dirty="0"/>
              <a:t> </a:t>
            </a:r>
            <a:r>
              <a:rPr lang="de-DE" sz="2000" dirty="0" err="1"/>
              <a:t>packages</a:t>
            </a:r>
            <a:r>
              <a:rPr lang="de-DE" sz="2000" dirty="0"/>
              <a:t>/</a:t>
            </a:r>
            <a:r>
              <a:rPr lang="de-DE" sz="2000" dirty="0" err="1"/>
              <a:t>milestones</a:t>
            </a:r>
            <a:r>
              <a:rPr lang="de-DE" sz="2000" dirty="0"/>
              <a:t>/</a:t>
            </a:r>
            <a:r>
              <a:rPr lang="de-DE" sz="2000" dirty="0" err="1"/>
              <a:t>deliverables</a:t>
            </a:r>
            <a:endParaRPr lang="de-DE" sz="2000" dirty="0"/>
          </a:p>
          <a:p>
            <a:r>
              <a:rPr lang="de-DE" sz="2400" dirty="0" err="1"/>
              <a:t>Issues</a:t>
            </a:r>
            <a:r>
              <a:rPr lang="de-DE" sz="2400" dirty="0"/>
              <a:t> /</a:t>
            </a:r>
            <a:r>
              <a:rPr lang="de-DE" sz="2400" dirty="0" err="1"/>
              <a:t>hurdles</a:t>
            </a:r>
            <a:endParaRPr lang="de-DE" sz="2400" dirty="0"/>
          </a:p>
          <a:p>
            <a:r>
              <a:rPr lang="de-DE" sz="2400" dirty="0"/>
              <a:t>Solutions</a:t>
            </a:r>
          </a:p>
          <a:p>
            <a:r>
              <a:rPr lang="de-DE" sz="2400" dirty="0"/>
              <a:t>Amendments / </a:t>
            </a:r>
            <a:r>
              <a:rPr lang="en-US" sz="2400" dirty="0"/>
              <a:t>Improvements</a:t>
            </a:r>
            <a:r>
              <a:rPr lang="de-DE" sz="2400" dirty="0"/>
              <a:t>  </a:t>
            </a:r>
          </a:p>
          <a:p>
            <a:pPr marL="0" indent="0">
              <a:buNone/>
            </a:pPr>
            <a:r>
              <a:rPr lang="de-DE" sz="2000" dirty="0"/>
              <a:t>	e.g. </a:t>
            </a:r>
            <a:r>
              <a:rPr lang="de-DE" sz="2000" dirty="0" err="1"/>
              <a:t>changes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protocol</a:t>
            </a:r>
            <a:r>
              <a:rPr lang="de-DE" sz="2000" dirty="0"/>
              <a:t>, </a:t>
            </a:r>
            <a:r>
              <a:rPr lang="en-US" sz="2000" dirty="0"/>
              <a:t>amendments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ethical</a:t>
            </a:r>
            <a:r>
              <a:rPr lang="de-DE" sz="2000" dirty="0"/>
              <a:t> </a:t>
            </a:r>
            <a:r>
              <a:rPr lang="en-AE" sz="2000" dirty="0"/>
              <a:t>committee</a:t>
            </a:r>
            <a:r>
              <a:rPr lang="de-DE" sz="2000" dirty="0"/>
              <a:t> 	</a:t>
            </a:r>
            <a:r>
              <a:rPr lang="en-US" sz="2000" dirty="0"/>
              <a:t>recommendations</a:t>
            </a:r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35310-680A-A96A-292B-7507552BC543}"/>
              </a:ext>
            </a:extLst>
          </p:cNvPr>
          <p:cNvSpPr/>
          <p:nvPr/>
        </p:nvSpPr>
        <p:spPr>
          <a:xfrm>
            <a:off x="10159603" y="470578"/>
            <a:ext cx="17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Project </a:t>
            </a:r>
            <a:r>
              <a:rPr lang="de-DE" dirty="0" err="1">
                <a:solidFill>
                  <a:schemeClr val="bg1"/>
                </a:solidFill>
              </a:rPr>
              <a:t>Acronym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394C625E-3426-4E56-9348-BD5374226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7400" y="6077212"/>
            <a:ext cx="1238310" cy="4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4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C6E2FA46-D207-7972-FB67-1E88F3B1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-85148"/>
            <a:ext cx="8856858" cy="1297666"/>
          </a:xfrm>
        </p:spPr>
        <p:txBody>
          <a:bodyPr/>
          <a:lstStyle/>
          <a:p>
            <a:r>
              <a:rPr lang="en-GB" dirty="0"/>
              <a:t>Next steps</a:t>
            </a:r>
            <a:endParaRPr lang="fr-FR" dirty="0"/>
          </a:p>
        </p:txBody>
      </p:sp>
      <p:sp>
        <p:nvSpPr>
          <p:cNvPr id="9" name="Espace réservé du texte vertical 2">
            <a:extLst>
              <a:ext uri="{FF2B5EF4-FFF2-40B4-BE49-F238E27FC236}">
                <a16:creationId xmlns:a16="http://schemas.microsoft.com/office/drawing/2014/main" id="{C2D1E533-BA60-B060-9212-85FA6381467B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141402" y="1019780"/>
            <a:ext cx="8856858" cy="5157183"/>
          </a:xfrm>
        </p:spPr>
        <p:txBody>
          <a:bodyPr/>
          <a:lstStyle/>
          <a:p>
            <a:pPr lvl="0"/>
            <a:r>
              <a:rPr lang="fr-FR" sz="2400" dirty="0" err="1"/>
              <a:t>Foreseen</a:t>
            </a:r>
            <a:r>
              <a:rPr lang="fr-FR" sz="2400" dirty="0"/>
              <a:t> </a:t>
            </a:r>
            <a:r>
              <a:rPr lang="fr-FR" sz="2400" dirty="0" err="1"/>
              <a:t>progress</a:t>
            </a:r>
            <a:r>
              <a:rPr lang="fr-FR" sz="2400" dirty="0"/>
              <a:t> timeline </a:t>
            </a:r>
            <a:r>
              <a:rPr lang="fr-FR" sz="2400" dirty="0" err="1"/>
              <a:t>until</a:t>
            </a:r>
            <a:r>
              <a:rPr lang="fr-FR" sz="2400" dirty="0"/>
              <a:t> </a:t>
            </a:r>
            <a:r>
              <a:rPr lang="fr-FR" sz="2400" dirty="0" err="1"/>
              <a:t>project</a:t>
            </a:r>
            <a:r>
              <a:rPr lang="fr-FR" sz="2400" dirty="0"/>
              <a:t> </a:t>
            </a:r>
            <a:r>
              <a:rPr lang="fr-FR" sz="2400" dirty="0" err="1"/>
              <a:t>completion</a:t>
            </a: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 err="1"/>
              <a:t>Collateral</a:t>
            </a:r>
            <a:r>
              <a:rPr lang="fr-FR" sz="2400" dirty="0"/>
              <a:t> </a:t>
            </a:r>
            <a:r>
              <a:rPr lang="fr-FR" sz="2400" dirty="0" err="1"/>
              <a:t>benefits</a:t>
            </a:r>
            <a:r>
              <a:rPr lang="fr-FR" sz="2400" dirty="0"/>
              <a:t> </a:t>
            </a:r>
          </a:p>
          <a:p>
            <a:pPr marL="0" lvl="0" indent="0">
              <a:buNone/>
            </a:pPr>
            <a:r>
              <a:rPr lang="fr-FR" sz="2000" dirty="0"/>
              <a:t>	(new collaborations, </a:t>
            </a:r>
            <a:r>
              <a:rPr lang="fr-FR" sz="2000" dirty="0" err="1"/>
              <a:t>related</a:t>
            </a:r>
            <a:r>
              <a:rPr lang="fr-FR" sz="2000" dirty="0"/>
              <a:t> </a:t>
            </a:r>
            <a:r>
              <a:rPr lang="fr-FR" sz="2000" dirty="0" err="1"/>
              <a:t>projects</a:t>
            </a:r>
            <a:r>
              <a:rPr lang="fr-FR" sz="2000" dirty="0"/>
              <a:t>)</a:t>
            </a:r>
            <a:endParaRPr lang="de-DE" sz="2000" dirty="0"/>
          </a:p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CEA653-A360-FC6C-0B8E-95C3425F8E73}"/>
              </a:ext>
            </a:extLst>
          </p:cNvPr>
          <p:cNvSpPr/>
          <p:nvPr/>
        </p:nvSpPr>
        <p:spPr>
          <a:xfrm>
            <a:off x="10159603" y="470578"/>
            <a:ext cx="17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Project </a:t>
            </a:r>
            <a:r>
              <a:rPr lang="de-DE" dirty="0" err="1">
                <a:solidFill>
                  <a:schemeClr val="bg1"/>
                </a:solidFill>
              </a:rPr>
              <a:t>Acronym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F5FA9E72-7C0D-433D-B056-31340F0A2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7400" y="6077212"/>
            <a:ext cx="1238310" cy="4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vertical 2">
            <a:extLst>
              <a:ext uri="{FF2B5EF4-FFF2-40B4-BE49-F238E27FC236}">
                <a16:creationId xmlns:a16="http://schemas.microsoft.com/office/drawing/2014/main" id="{3B73BB75-6399-B7E9-2B8E-062D9E876ACB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141402" y="1019780"/>
            <a:ext cx="8856858" cy="5157183"/>
          </a:xfrm>
        </p:spPr>
        <p:txBody>
          <a:bodyPr/>
          <a:lstStyle/>
          <a:p>
            <a:r>
              <a:rPr lang="de-DE" dirty="0" err="1"/>
              <a:t>Consortium</a:t>
            </a:r>
            <a:r>
              <a:rPr lang="de-DE" dirty="0"/>
              <a:t> Meetings </a:t>
            </a:r>
            <a:r>
              <a:rPr lang="de-DE" dirty="0" err="1"/>
              <a:t>outcomes</a:t>
            </a:r>
            <a:endParaRPr lang="de-DE" dirty="0"/>
          </a:p>
          <a:p>
            <a:r>
              <a:rPr lang="de-DE" dirty="0"/>
              <a:t>Sharing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material</a:t>
            </a:r>
          </a:p>
          <a:p>
            <a:r>
              <a:rPr lang="de-DE" dirty="0" err="1"/>
              <a:t>Intraconsortium</a:t>
            </a:r>
            <a:r>
              <a:rPr lang="de-DE" dirty="0"/>
              <a:t> </a:t>
            </a:r>
            <a:r>
              <a:rPr lang="de-DE" dirty="0" err="1"/>
              <a:t>training</a:t>
            </a:r>
            <a:endParaRPr lang="de-DE" dirty="0"/>
          </a:p>
          <a:p>
            <a:r>
              <a:rPr lang="de-DE" dirty="0"/>
              <a:t>Personal </a:t>
            </a:r>
            <a:r>
              <a:rPr lang="de-DE" dirty="0" err="1"/>
              <a:t>exchange</a:t>
            </a:r>
            <a:endParaRPr lang="de-DE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B03AFFB-8259-4D20-DB25-7C5FBDA4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88" y="-85725"/>
            <a:ext cx="8856662" cy="1298575"/>
          </a:xfrm>
        </p:spPr>
        <p:txBody>
          <a:bodyPr>
            <a:normAutofit/>
          </a:bodyPr>
          <a:lstStyle/>
          <a:p>
            <a:r>
              <a:rPr lang="en-GB" dirty="0"/>
              <a:t>Collaboration outcomes (max 1 slide)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FCA287-6811-78A2-8BD1-2E904756E5AB}"/>
              </a:ext>
            </a:extLst>
          </p:cNvPr>
          <p:cNvSpPr/>
          <p:nvPr/>
        </p:nvSpPr>
        <p:spPr>
          <a:xfrm>
            <a:off x="10159603" y="470578"/>
            <a:ext cx="17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Project </a:t>
            </a:r>
            <a:r>
              <a:rPr lang="de-DE" dirty="0" err="1">
                <a:solidFill>
                  <a:schemeClr val="bg1"/>
                </a:solidFill>
              </a:rPr>
              <a:t>Acronym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15D4D125-6E44-4D2F-94B5-90A939F25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7400" y="6077212"/>
            <a:ext cx="1238310" cy="4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6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10552</TotalTime>
  <Words>114</Words>
  <Application>Microsoft Office PowerPoint</Application>
  <PresentationFormat>Grand écran</PresentationFormat>
  <Paragraphs>28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Quicksand</vt:lpstr>
      <vt:lpstr>Quicksand SemiBold</vt:lpstr>
      <vt:lpstr>Office</vt:lpstr>
      <vt:lpstr>1_Office</vt:lpstr>
      <vt:lpstr>Présentation PowerPoint</vt:lpstr>
      <vt:lpstr>Lay introduction Aims of the project</vt:lpstr>
      <vt:lpstr>Présentation PowerPoint</vt:lpstr>
      <vt:lpstr>Project Progress in lay terms (1-3 slides) </vt:lpstr>
      <vt:lpstr>Next steps</vt:lpstr>
      <vt:lpstr>Collaboration outcomes (max 1 slide)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Lichtenberg, Hella</dc:creator>
  <cp:lastModifiedBy>PROVENZANO Gaelle</cp:lastModifiedBy>
  <cp:revision>29</cp:revision>
  <dcterms:created xsi:type="dcterms:W3CDTF">2023-08-22T08:59:52Z</dcterms:created>
  <dcterms:modified xsi:type="dcterms:W3CDTF">2025-08-07T14:30:07Z</dcterms:modified>
</cp:coreProperties>
</file>